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66"/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38" autoAdjust="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450478-FE1F-49F7-A696-CBC52D44D3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7F612DF-7BAC-4EAB-A641-00CC23F8D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93A007-7AFB-46D4-AC6B-33B5FBBF0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7D4E6DD-5274-41C8-AA01-A6CC5104B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445174A-BB4F-47D3-95A3-23C0D7183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271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A7EB64-6564-4EC3-AF0D-527176F30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1ED2101-695F-4BBD-8205-443FDFCF50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91F178-305A-4B23-9131-2419C86B7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063DE0F-CBCD-47A1-A164-0E86DAE35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EEF6CF7-5327-4206-A7B9-BDA4796F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418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35B7647-49FA-46F9-9E6E-30628E1D90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2FDFAAC-0EB6-45A6-BE2F-CDC92C960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532ECE1-4475-454B-8FD7-6B8C8DD77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BF8EE3-8618-4633-8B28-59D3B2E66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9B04F4B-6E6F-45C4-A6F8-F1861B120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188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F1AE1C-D63A-4180-92AB-CCC48293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F4001D3-89E1-4315-AD34-A11655A74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F605DD4-CB32-48E3-B402-66F176E76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C3E00DD-60F8-4FA4-A3B2-E760F3D48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38EA19-736C-4DA2-AAF6-4B2A1EA2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600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FE2F7F-E79A-4279-8997-1C1810FD8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A1018F5-0888-4366-913F-5DBEF5658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435781-5304-454F-9F54-734A564B8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5C0C85-DAAF-4E28-B637-32703D6FC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EC17C5-779F-4FEE-A6E2-6BB815842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5317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99C88E-8CE4-4267-847B-B6256EBE7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9B9699C-C30E-424D-8EED-8E2B07534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596E1F2-A9F1-4661-B59E-831D0E025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4DD4AEC-4AD1-4BC3-9BCF-923EB9CAD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7A32563-9042-4C85-BDC1-583CD7994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C67F199-DF75-486B-97D9-1071E4CA8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806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279505-1922-4129-9BB1-250719715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2D417CA-1061-4314-879D-E04C03075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6218D35-162A-4EFA-B688-8917EEA65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7B83D56-721C-4C58-BEE6-4C0B7F0A1D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4F5B2E3-82D0-41FF-99DB-B02104B2C1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00A64E2-31C4-4AE2-9B03-5294787A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31130E1-7A63-4146-A093-8620F18E3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88B6FA-9F51-42C4-A3FD-94AA473C8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149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81BDD4-6EE5-46CF-82F8-6F08C47E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F575DB2-9025-40E0-8024-8FCDB0F8D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A95FAFF-53D4-4073-9CA1-741BCEA0E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EFFEF23-0F5E-4C2E-9CB6-DF4638432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410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761DEDF-554E-4ED3-905F-DB07EE5B3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123B034-A13D-4919-A4BD-870EE6AC0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E21ED89-332E-48B5-A3D2-BD426A0C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64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D349BF-ECB7-4B2C-B5FD-248F5E237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15DD8D-0D92-43DC-BB2D-D2B383F1A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620FEC0-32FD-4863-B978-DAB293D20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5B23E8-25F9-48A9-8D30-DA59EC7B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E239FCE-3B32-4659-BAA0-D810FEDFF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5447FFB-3CB0-4418-B9B8-BA0E3E25B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5927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4A1E42-77B5-435E-9B10-336C012DE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B0CC66E-6EC9-4434-A277-40668FE5C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D8853E2-0003-4787-B042-C9A87E962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93ED81-725F-4F01-8E60-1EC3E9205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7AAC47-64B1-47EE-8A33-AD357BC81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26F6A87-9481-4F17-8C62-BE3DAD9AE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4495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1D480BF-99B7-45A5-9666-970DED841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1276DEE-4724-401A-8F2B-7EF2965EB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DB0672-E91A-47F2-9807-7CE65140DF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A5C8A-CC89-4C1A-B6DC-FD132C6E0F28}" type="datetimeFigureOut">
              <a:rPr lang="zh-TW" altLang="en-US" smtClean="0"/>
              <a:t>2018/3/12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F92B057-844E-479B-8EF6-96F64FDEA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8291337-D950-49FD-AC66-710BF090AD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ADFB6-AAD0-4ECD-B579-5DE1203D3A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396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C88E49-020B-4380-9F64-870132B0D9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ts val="76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台灣國際藏壽司 </a:t>
            </a:r>
            <a:b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</a:b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實習計畫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215533C-E7C3-4A7F-BE85-F7C11B8B1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661" y="5765333"/>
            <a:ext cx="3491118" cy="84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39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1182AF-1CBE-4940-AA37-115FF70D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66" y="126586"/>
            <a:ext cx="3177209" cy="132556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公司簡介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330F14-9120-498F-AF8B-AFBF0ABC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61" y="1600337"/>
            <a:ext cx="11022496" cy="5039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	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台灣國際藏壽司股份有限公司來自日本，隸屬日本 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KURA CORPORATIOIN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，為日本大阪起源的老牌平價壽司店，排名日本前三大迴轉壽司。目前在日本全國有約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400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家店舖，美國亦有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14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家店鋪。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	2014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年選擇台灣作為第一次進軍亞洲的據點，「藏壽司」將以平價、新鮮、日本直營，在台灣忠實地呈現日本的味道。並以「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Food Revolution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」亦即「飲食的改革」為目標而於台灣極積展開事業，更以安心健康的飲食向全世界發進。 </a:t>
            </a:r>
          </a:p>
          <a:p>
            <a:endParaRPr lang="zh-TW" altLang="en-US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0284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1182AF-1CBE-4940-AA37-115FF70D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66" y="126586"/>
            <a:ext cx="3177209" cy="132556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分店資訊</a:t>
            </a:r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48E5781D-B7E5-4260-ADBF-C0EBEA28F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619" y="1732860"/>
            <a:ext cx="2408582" cy="3515000"/>
          </a:xfrm>
        </p:spPr>
        <p:txBody>
          <a:bodyPr>
            <a:noAutofit/>
          </a:bodyPr>
          <a:lstStyle/>
          <a:p>
            <a:pPr marL="0" indent="0">
              <a:lnSpc>
                <a:spcPts val="2200"/>
              </a:lnSpc>
              <a:buNone/>
            </a:pP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【</a:t>
            </a: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台北</a:t>
            </a: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】 </a:t>
            </a:r>
          </a:p>
          <a:p>
            <a:pPr marL="0" indent="0">
              <a:lnSpc>
                <a:spcPts val="2200"/>
              </a:lnSpc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松江南京店 </a:t>
            </a:r>
            <a:endParaRPr lang="en-US" altLang="zh-TW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林口三井</a:t>
            </a: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outlet</a:t>
            </a: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店 </a:t>
            </a:r>
            <a:endParaRPr lang="en-US" altLang="zh-TW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台北館前旗艦店</a:t>
            </a:r>
            <a:endParaRPr lang="en-US" altLang="zh-TW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三重集賢路店</a:t>
            </a:r>
            <a:b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</a:b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(</a:t>
            </a: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即將開幕</a:t>
            </a: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)</a:t>
            </a:r>
          </a:p>
          <a:p>
            <a:pPr marL="0" indent="0">
              <a:lnSpc>
                <a:spcPts val="2200"/>
              </a:lnSpc>
              <a:buNone/>
            </a:pPr>
            <a:endParaRPr lang="zh-TW" altLang="en-US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ts val="2200"/>
              </a:lnSpc>
              <a:buNone/>
            </a:pP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【</a:t>
            </a: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桃園</a:t>
            </a: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】 </a:t>
            </a:r>
          </a:p>
          <a:p>
            <a:pPr marL="0" indent="0">
              <a:lnSpc>
                <a:spcPts val="2200"/>
              </a:lnSpc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中壢站前店 </a:t>
            </a:r>
          </a:p>
          <a:p>
            <a:pPr marL="0" indent="0">
              <a:lnSpc>
                <a:spcPts val="2200"/>
              </a:lnSpc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桃園春日店</a:t>
            </a:r>
          </a:p>
          <a:p>
            <a:pPr marL="0" indent="0">
              <a:lnSpc>
                <a:spcPts val="2200"/>
              </a:lnSpc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中壢大江店</a:t>
            </a:r>
            <a:endParaRPr lang="en-US" altLang="zh-TW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153CB35A-6CB2-45FD-89D3-1B9F9634933C}"/>
              </a:ext>
            </a:extLst>
          </p:cNvPr>
          <p:cNvSpPr txBox="1">
            <a:spLocks/>
          </p:cNvSpPr>
          <p:nvPr/>
        </p:nvSpPr>
        <p:spPr>
          <a:xfrm>
            <a:off x="2832654" y="1712982"/>
            <a:ext cx="1964634" cy="3468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buNone/>
            </a:pP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【</a:t>
            </a: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新竹</a:t>
            </a: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】 </a:t>
            </a: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新竹經國路店</a:t>
            </a:r>
            <a:endParaRPr lang="en-US" altLang="zh-TW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endParaRPr lang="en-US" altLang="zh-TW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【</a:t>
            </a: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台中</a:t>
            </a: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】 </a:t>
            </a: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廣三</a:t>
            </a: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SOGO</a:t>
            </a: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店</a:t>
            </a: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福科路店</a:t>
            </a: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中清路店</a:t>
            </a:r>
            <a:endParaRPr lang="en-US" altLang="zh-TW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endParaRPr lang="zh-TW" altLang="en-US" sz="2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【</a:t>
            </a: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高雄</a:t>
            </a:r>
            <a:r>
              <a:rPr lang="en-US" altLang="zh-TW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】 </a:t>
            </a:r>
          </a:p>
          <a:p>
            <a:pPr marL="0" indent="0">
              <a:lnSpc>
                <a:spcPts val="2200"/>
              </a:lnSpc>
              <a:buFont typeface="Arial" panose="020B0604020202020204" pitchFamily="34" charset="0"/>
              <a:buNone/>
            </a:pPr>
            <a:r>
              <a:rPr lang="zh-TW" altLang="en-US" sz="2000" dirty="0">
                <a:latin typeface="STZhongsong" panose="02010600040101010101" pitchFamily="2" charset="-122"/>
                <a:ea typeface="STZhongsong" panose="02010600040101010101" pitchFamily="2" charset="-122"/>
              </a:rPr>
              <a:t>漢神巨蛋店</a:t>
            </a: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BECCE8BE-E7B8-418D-9865-000C03780CB7}"/>
              </a:ext>
            </a:extLst>
          </p:cNvPr>
          <p:cNvSpPr txBox="1">
            <a:spLocks/>
          </p:cNvSpPr>
          <p:nvPr/>
        </p:nvSpPr>
        <p:spPr>
          <a:xfrm>
            <a:off x="3188831" y="689318"/>
            <a:ext cx="3177209" cy="563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800" dirty="0">
                <a:solidFill>
                  <a:schemeClr val="tx2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截至</a:t>
            </a:r>
            <a:r>
              <a:rPr lang="en-US" altLang="zh-TW" sz="2800" dirty="0">
                <a:solidFill>
                  <a:schemeClr val="tx2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2018.3</a:t>
            </a:r>
            <a:r>
              <a:rPr lang="zh-TW" altLang="en-US" sz="2800" dirty="0">
                <a:solidFill>
                  <a:schemeClr val="tx2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為止</a:t>
            </a:r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60D0BBD2-B85E-4BFA-9AC5-DDE249E66FEE}"/>
              </a:ext>
            </a:extLst>
          </p:cNvPr>
          <p:cNvSpPr txBox="1">
            <a:spLocks/>
          </p:cNvSpPr>
          <p:nvPr/>
        </p:nvSpPr>
        <p:spPr>
          <a:xfrm>
            <a:off x="2511237" y="6131171"/>
            <a:ext cx="4044307" cy="563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800" dirty="0">
                <a:solidFill>
                  <a:srgbClr val="0000FF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2018</a:t>
            </a:r>
            <a:r>
              <a:rPr lang="zh-TW" altLang="en-US" sz="2800" dirty="0">
                <a:solidFill>
                  <a:srgbClr val="0000FF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年將繼續於全台展店</a:t>
            </a:r>
            <a:r>
              <a:rPr lang="en-US" altLang="zh-TW" sz="2800" dirty="0">
                <a:solidFill>
                  <a:srgbClr val="0000FF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!</a:t>
            </a:r>
            <a:endParaRPr lang="zh-TW" altLang="en-US" sz="2800" dirty="0">
              <a:solidFill>
                <a:srgbClr val="0000FF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08322D85-AF29-4FF2-9FDF-7D6249D17116}"/>
              </a:ext>
            </a:extLst>
          </p:cNvPr>
          <p:cNvGrpSpPr/>
          <p:nvPr/>
        </p:nvGrpSpPr>
        <p:grpSpPr>
          <a:xfrm>
            <a:off x="5683761" y="323558"/>
            <a:ext cx="5515745" cy="6348911"/>
            <a:chOff x="5683761" y="323558"/>
            <a:chExt cx="5515745" cy="6348911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DCEE3500-3A1B-403F-A7A5-5C04297B7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3761" y="327934"/>
              <a:ext cx="5515745" cy="6344535"/>
            </a:xfrm>
            <a:prstGeom prst="rect">
              <a:avLst/>
            </a:prstGeom>
          </p:spPr>
        </p:pic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D61565C0-1020-4636-8039-0BCEE09CFF32}"/>
                </a:ext>
              </a:extLst>
            </p:cNvPr>
            <p:cNvSpPr txBox="1"/>
            <p:nvPr/>
          </p:nvSpPr>
          <p:spPr>
            <a:xfrm>
              <a:off x="7385538" y="323558"/>
              <a:ext cx="1744394" cy="60016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2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台北 </a:t>
              </a:r>
              <a:r>
                <a: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2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店鋪</a:t>
              </a: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2D1E0AC-D595-4594-995E-80FCD711D0EB}"/>
              </a:ext>
            </a:extLst>
          </p:cNvPr>
          <p:cNvSpPr txBox="1"/>
          <p:nvPr/>
        </p:nvSpPr>
        <p:spPr>
          <a:xfrm>
            <a:off x="8521146" y="5088835"/>
            <a:ext cx="3511828" cy="1077218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</a:t>
            </a:r>
            <a:r>
              <a:rPr lang="zh-TW" altLang="en-US" sz="3200" b="1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每年展店</a:t>
            </a:r>
            <a:r>
              <a:rPr lang="en-US" altLang="zh-TW" sz="3200" b="1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5~6</a:t>
            </a:r>
            <a:r>
              <a:rPr lang="zh-TW" altLang="en-US" sz="3200" b="1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間</a:t>
            </a:r>
            <a:endParaRPr lang="en-US" altLang="zh-TW" sz="3200" b="1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  <a:sym typeface="Wingdings" panose="05000000000000000000" pitchFamily="2" charset="2"/>
            </a:endParaRPr>
          </a:p>
          <a:p>
            <a:r>
              <a:rPr lang="zh-TW" altLang="en-US" sz="3200" b="1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  目標至少</a:t>
            </a:r>
            <a:r>
              <a:rPr lang="en-US" altLang="zh-TW" sz="3200" b="1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50</a:t>
            </a:r>
            <a:r>
              <a:rPr lang="zh-TW" altLang="en-US" sz="3200" b="1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間</a:t>
            </a:r>
            <a:endParaRPr lang="zh-TW" altLang="en-US" sz="2500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113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1182AF-1CBE-4940-AA37-115FF70D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66" y="126586"/>
            <a:ext cx="5271051" cy="132556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實習內容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330F14-9120-498F-AF8B-AFBF0ABC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535" y="1482088"/>
            <a:ext cx="11022496" cy="46149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區分為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4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個工作站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(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握壽司、軍艦、副餐、外場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) </a:t>
            </a:r>
            <a:r>
              <a:rPr lang="zh-TW" altLang="en-US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內外場皆須學習</a:t>
            </a:r>
            <a:endParaRPr lang="en-US" altLang="zh-TW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實習內容順序如下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  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64532D79-2011-4C39-BD34-8F56E9DCC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38860"/>
              </p:ext>
            </p:extLst>
          </p:nvPr>
        </p:nvGraphicFramePr>
        <p:xfrm>
          <a:off x="1842866" y="2868380"/>
          <a:ext cx="8044071" cy="341906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966113">
                  <a:extLst>
                    <a:ext uri="{9D8B030D-6E8A-4147-A177-3AD203B41FA5}">
                      <a16:colId xmlns:a16="http://schemas.microsoft.com/office/drawing/2014/main" val="2299317650"/>
                    </a:ext>
                  </a:extLst>
                </a:gridCol>
                <a:gridCol w="6077958">
                  <a:extLst>
                    <a:ext uri="{9D8B030D-6E8A-4147-A177-3AD203B41FA5}">
                      <a16:colId xmlns:a16="http://schemas.microsoft.com/office/drawing/2014/main" val="3836412173"/>
                    </a:ext>
                  </a:extLst>
                </a:gridCol>
              </a:tblGrid>
              <a:tr h="45312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四區工作站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基礎作業學習、熟練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61923438"/>
                  </a:ext>
                </a:extLst>
              </a:tr>
              <a:tr h="14829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SL </a:t>
                      </a:r>
                      <a:r>
                        <a:rPr lang="zh-TW" altLang="en-US" sz="2000" b="1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工作站站長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工作站人力配置 </a:t>
                      </a:r>
                      <a:br>
                        <a:rPr lang="zh-TW" altLang="en-US" sz="2000" u="none" strike="noStrike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</a:br>
                      <a:r>
                        <a:rPr lang="zh-TW" altLang="en-US" sz="2000" u="none" strike="noStrike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新人指導訓練</a:t>
                      </a:r>
                      <a:br>
                        <a:rPr lang="zh-TW" altLang="en-US" sz="2000" u="none" strike="noStrike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</a:br>
                      <a:r>
                        <a:rPr lang="zh-TW" altLang="en-US" sz="2000" u="none" strike="noStrike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工作站情況掌握指揮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4395169"/>
                  </a:ext>
                </a:extLst>
              </a:tr>
              <a:tr h="148296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TL </a:t>
                      </a:r>
                      <a:r>
                        <a:rPr lang="zh-TW" altLang="en-US" sz="2000" b="1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統括組長</a:t>
                      </a:r>
                      <a:endParaRPr lang="zh-TW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四個工作站情況掌握指揮</a:t>
                      </a:r>
                      <a:r>
                        <a:rPr lang="en-US" altLang="zh-TW" sz="20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(</a:t>
                      </a:r>
                      <a:r>
                        <a:rPr lang="zh-TW" altLang="en-US" sz="20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當時段整個現場的領導者</a:t>
                      </a:r>
                      <a:r>
                        <a:rPr lang="en-US" altLang="zh-TW" sz="20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)</a:t>
                      </a:r>
                      <a:br>
                        <a:rPr lang="en-US" altLang="zh-TW" sz="20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</a:br>
                      <a:r>
                        <a:rPr lang="zh-TW" altLang="en-US" sz="20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兼職人員面試採用</a:t>
                      </a:r>
                      <a:br>
                        <a:rPr lang="zh-TW" altLang="en-US" sz="20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</a:br>
                      <a:r>
                        <a:rPr lang="zh-TW" altLang="en-US" sz="20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店鋪整體營運能力訓練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048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6652D0FD-27C6-488D-86A3-0AC4BE2EAA9B}"/>
              </a:ext>
            </a:extLst>
          </p:cNvPr>
          <p:cNvSpPr txBox="1"/>
          <p:nvPr/>
        </p:nvSpPr>
        <p:spPr>
          <a:xfrm>
            <a:off x="6692346" y="3273287"/>
            <a:ext cx="3021497" cy="1354217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</a:t>
            </a:r>
            <a:r>
              <a:rPr lang="zh-TW" altLang="en-US" sz="3200" b="1" dirty="0">
                <a:solidFill>
                  <a:srgbClr val="0070C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每個月</a:t>
            </a:r>
            <a:r>
              <a:rPr lang="zh-TW" altLang="en-US" sz="2500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皆有考核</a:t>
            </a:r>
            <a:endParaRPr lang="en-US" altLang="zh-TW" sz="2500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r>
              <a:rPr lang="zh-TW" altLang="en-US" sz="2500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考核通過即可加薪</a:t>
            </a:r>
            <a:endParaRPr lang="en-US" altLang="zh-TW" sz="2500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r>
              <a:rPr lang="zh-TW" altLang="en-US" sz="2500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職等也會往上晉升</a:t>
            </a:r>
          </a:p>
        </p:txBody>
      </p:sp>
    </p:spTree>
    <p:extLst>
      <p:ext uri="{BB962C8B-B14F-4D97-AF65-F5344CB8AC3E}">
        <p14:creationId xmlns:p14="http://schemas.microsoft.com/office/powerpoint/2010/main" val="1139515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1182AF-1CBE-4940-AA37-115FF70D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66" y="126586"/>
            <a:ext cx="5271051" cy="132556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實習制度</a:t>
            </a:r>
            <a:r>
              <a:rPr lang="en-US" altLang="zh-TW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(</a:t>
            </a:r>
            <a:r>
              <a:rPr lang="zh-TW" altLang="en-US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時薪制</a:t>
            </a:r>
            <a:r>
              <a:rPr lang="en-US" altLang="zh-TW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)</a:t>
            </a:r>
            <a:endParaRPr lang="zh-TW" altLang="en-US" sz="5400" dirty="0">
              <a:solidFill>
                <a:srgbClr val="FF33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330F14-9120-498F-AF8B-AFBF0ABC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693103"/>
            <a:ext cx="11022496" cy="355475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每周需排班至少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30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小時 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實習期間至少半年起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配屬店鋪將依人力配置，會優先參考同學意願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內外場皆須學習，有專業前輩指導，無經驗也不用擔心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6168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1182AF-1CBE-4940-AA37-115FF70D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66" y="126586"/>
            <a:ext cx="5271051" cy="132556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薪資福利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330F14-9120-498F-AF8B-AFBF0ABC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535" y="1439883"/>
            <a:ext cx="9159240" cy="50171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松江南京店、台北館前店時薪為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160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元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 其他店鋪時薪皆為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150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元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加班費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(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以 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15 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分鐘為單位計算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員工制服、社員證、實習證書提供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全台店鋪用餐享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8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折優惠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勞健保、勞工退休金、團保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三節當天出勤者享有三節獎金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（實習滿三個月以上適用） 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BC0260F-AF2D-4117-BFF7-4E27559261E3}"/>
              </a:ext>
            </a:extLst>
          </p:cNvPr>
          <p:cNvSpPr txBox="1"/>
          <p:nvPr/>
        </p:nvSpPr>
        <p:spPr>
          <a:xfrm>
            <a:off x="7103163" y="3352800"/>
            <a:ext cx="4214193" cy="1077218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r>
              <a:rPr lang="zh-TW" altLang="en-US" sz="2500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  <a:sym typeface="Wingdings" panose="05000000000000000000" pitchFamily="2" charset="2"/>
              </a:rPr>
              <a:t></a:t>
            </a:r>
            <a:r>
              <a:rPr lang="zh-TW" altLang="en-US" sz="3200" b="1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升遷制度比照正社員</a:t>
            </a:r>
            <a:endParaRPr lang="en-US" altLang="zh-TW" sz="3200" b="1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r>
              <a:rPr lang="zh-TW" altLang="en-US" sz="3200" b="1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  每個月皆有加薪機會</a:t>
            </a:r>
            <a:endParaRPr lang="zh-TW" altLang="en-US" sz="2500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3813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1182AF-1CBE-4940-AA37-115FF70D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179595"/>
            <a:ext cx="4807225" cy="1225135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能力養成計畫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760D4DA-C0F6-49FB-A0F0-2045AA8D77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334139"/>
              </p:ext>
            </p:extLst>
          </p:nvPr>
        </p:nvGraphicFramePr>
        <p:xfrm>
          <a:off x="808379" y="2769704"/>
          <a:ext cx="10429463" cy="299499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643273">
                  <a:extLst>
                    <a:ext uri="{9D8B030D-6E8A-4147-A177-3AD203B41FA5}">
                      <a16:colId xmlns:a16="http://schemas.microsoft.com/office/drawing/2014/main" val="2495919039"/>
                    </a:ext>
                  </a:extLst>
                </a:gridCol>
                <a:gridCol w="8786190">
                  <a:extLst>
                    <a:ext uri="{9D8B030D-6E8A-4147-A177-3AD203B41FA5}">
                      <a16:colId xmlns:a16="http://schemas.microsoft.com/office/drawing/2014/main" val="2861470708"/>
                    </a:ext>
                  </a:extLst>
                </a:gridCol>
              </a:tblGrid>
              <a:tr h="7487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1~3</a:t>
                      </a:r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個月</a:t>
                      </a:r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 四區基礎作業、</a:t>
                      </a:r>
                      <a:r>
                        <a:rPr lang="en-US" altLang="zh-TW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SOP</a:t>
                      </a:r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熟習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2439062"/>
                  </a:ext>
                </a:extLst>
              </a:tr>
              <a:tr h="7487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3~6</a:t>
                      </a:r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個月</a:t>
                      </a:r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 四區</a:t>
                      </a:r>
                      <a:r>
                        <a:rPr lang="en-US" altLang="zh-TW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SL</a:t>
                      </a:r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工作站站長練習 </a:t>
                      </a:r>
                      <a:r>
                        <a:rPr lang="en-US" altLang="zh-TW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指導、人力配置能力培訓</a:t>
                      </a:r>
                      <a:r>
                        <a:rPr lang="en-US" altLang="zh-TW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)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4527971"/>
                  </a:ext>
                </a:extLst>
              </a:tr>
              <a:tr h="7487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6~9</a:t>
                      </a:r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個月</a:t>
                      </a:r>
                      <a:endParaRPr lang="zh-TW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 四區</a:t>
                      </a:r>
                      <a:r>
                        <a:rPr lang="en-US" altLang="zh-TW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SL</a:t>
                      </a:r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工作站站長合格，</a:t>
                      </a:r>
                      <a:r>
                        <a:rPr lang="en-US" altLang="zh-TW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TL</a:t>
                      </a:r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統括組長練習</a:t>
                      </a:r>
                      <a:r>
                        <a:rPr lang="en-US" altLang="zh-TW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店鋪初步營運能力培訓</a:t>
                      </a:r>
                      <a:r>
                        <a:rPr lang="en-US" altLang="zh-TW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)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9102354"/>
                  </a:ext>
                </a:extLst>
              </a:tr>
              <a:tr h="74874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400" u="none" strike="noStrike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9~12</a:t>
                      </a:r>
                      <a:r>
                        <a:rPr lang="zh-TW" altLang="en-US" sz="2400" u="none" strike="noStrike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個月</a:t>
                      </a:r>
                      <a:endParaRPr lang="zh-TW" altLang="en-US" sz="2400" b="1" i="0" u="none" strike="noStrike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 TL</a:t>
                      </a:r>
                      <a:r>
                        <a:rPr lang="zh-TW" altLang="en-US" sz="24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統括組長合格</a:t>
                      </a:r>
                      <a:r>
                        <a:rPr lang="en-US" altLang="zh-TW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習得店鋪現場完全掌控能力</a:t>
                      </a:r>
                      <a:r>
                        <a:rPr lang="en-US" altLang="zh-TW" sz="1800" u="none" strike="noStrike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</a:rPr>
                        <a:t>)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36627033"/>
                  </a:ext>
                </a:extLst>
              </a:tr>
            </a:tbl>
          </a:graphicData>
        </a:graphic>
      </p:graphicFrame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E0A86753-2D17-463B-B4D8-D0CCCF65B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391" y="1401555"/>
            <a:ext cx="4913243" cy="126213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每個工作站皆有前輩帶領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 教育時間計劃如圖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7669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1182AF-1CBE-4940-AA37-115FF70D5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366" y="126586"/>
            <a:ext cx="5271051" cy="132556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33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實習後續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330F14-9120-498F-AF8B-AFBF0ABC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693103"/>
            <a:ext cx="11022496" cy="39339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實習結束續留店鋪打工或轉正社員者，</a:t>
            </a:r>
            <a:r>
              <a:rPr lang="zh-TW" altLang="en-US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所有升遷一律保留</a:t>
            </a:r>
            <a:endParaRPr lang="en-US" altLang="zh-TW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  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打工時薪依各店鋪為主</a:t>
            </a:r>
            <a:endParaRPr lang="en-US" altLang="zh-TW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續留店鋪打工，以各店鋪時薪計算</a:t>
            </a:r>
            <a:endParaRPr lang="en-US" altLang="zh-TW" dirty="0">
              <a:solidFill>
                <a:srgbClr val="FF0000"/>
              </a:solidFill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畢業後有意轉正社員者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(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店長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/SV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推薦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)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，直接進入二次面試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入社成為正社員前已達</a:t>
            </a:r>
            <a:r>
              <a:rPr lang="en-US" altLang="zh-TW" dirty="0">
                <a:latin typeface="STZhongsong" panose="02010600040101010101" pitchFamily="2" charset="-122"/>
                <a:ea typeface="STZhongsong" panose="02010600040101010101" pitchFamily="2" charset="-122"/>
              </a:rPr>
              <a:t>TL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合格，且入社滿半年者，可獲獎勵金</a:t>
            </a:r>
            <a:r>
              <a:rPr lang="en-US" altLang="zh-TW" dirty="0">
                <a:solidFill>
                  <a:srgbClr val="FF00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20,000</a:t>
            </a: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元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100000"/>
              </a:lnSpc>
            </a:pPr>
            <a:r>
              <a:rPr lang="zh-TW" altLang="en-US" dirty="0">
                <a:latin typeface="STZhongsong" panose="02010600040101010101" pitchFamily="2" charset="-122"/>
                <a:ea typeface="STZhongsong" panose="02010600040101010101" pitchFamily="2" charset="-122"/>
              </a:rPr>
              <a:t>轉正社員後即獲得副店長、店長以上升遷機會</a:t>
            </a:r>
            <a:endParaRPr lang="en-US" altLang="zh-TW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7048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472</Words>
  <Application>Microsoft Office PowerPoint</Application>
  <PresentationFormat>寬螢幕</PresentationFormat>
  <Paragraphs>78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STZhongsong</vt:lpstr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台灣國際藏壽司   實習計畫</vt:lpstr>
      <vt:lpstr>公司簡介</vt:lpstr>
      <vt:lpstr>分店資訊</vt:lpstr>
      <vt:lpstr>實習內容</vt:lpstr>
      <vt:lpstr>實習制度(時薪制)</vt:lpstr>
      <vt:lpstr>薪資福利</vt:lpstr>
      <vt:lpstr>能力養成計畫</vt:lpstr>
      <vt:lpstr>實習後續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台灣國際藏壽司 實習計畫</dc:title>
  <dc:creator>tw kura</dc:creator>
  <cp:lastModifiedBy>tw kura</cp:lastModifiedBy>
  <cp:revision>20</cp:revision>
  <dcterms:created xsi:type="dcterms:W3CDTF">2018-01-04T04:35:27Z</dcterms:created>
  <dcterms:modified xsi:type="dcterms:W3CDTF">2018-03-12T03:35:54Z</dcterms:modified>
</cp:coreProperties>
</file>